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05" autoAdjust="0"/>
  </p:normalViewPr>
  <p:slideViewPr>
    <p:cSldViewPr>
      <p:cViewPr varScale="1">
        <p:scale>
          <a:sx n="74" d="100"/>
          <a:sy n="74" d="100"/>
        </p:scale>
        <p:origin x="57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Introduction to DevOps</a:t>
            </a:r>
            <a:endParaRPr lang="en-US" dirty="0"/>
          </a:p>
        </p:txBody>
      </p:sp>
      <p:sp>
        <p:nvSpPr>
          <p:cNvPr id="6" name="Subtitle 5"/>
          <p:cNvSpPr>
            <a:spLocks noGrp="1"/>
          </p:cNvSpPr>
          <p:nvPr>
            <p:ph type="subTitle" idx="1"/>
          </p:nvPr>
        </p:nvSpPr>
        <p:spPr/>
        <p:txBody>
          <a:bodyPr/>
          <a:lstStyle/>
          <a:p>
            <a:r>
              <a:rPr lang="en-US" dirty="0" smtClean="0"/>
              <a:t>Sonika Rathi</a:t>
            </a:r>
            <a:endParaRPr lang="en-US" dirty="0"/>
          </a:p>
        </p:txBody>
      </p:sp>
      <p:sp>
        <p:nvSpPr>
          <p:cNvPr id="7" name="Text Placeholder 6"/>
          <p:cNvSpPr>
            <a:spLocks noGrp="1"/>
          </p:cNvSpPr>
          <p:nvPr>
            <p:ph type="body" sz="quarter" idx="14"/>
          </p:nvPr>
        </p:nvSpPr>
        <p:spPr/>
        <p:txBody>
          <a:bodyPr/>
          <a:lstStyle/>
          <a:p>
            <a:r>
              <a:rPr lang="en-US" dirty="0" smtClean="0"/>
              <a:t>Assistant Professor</a:t>
            </a:r>
          </a:p>
          <a:p>
            <a:r>
              <a:rPr lang="en-US" dirty="0" smtClean="0"/>
              <a:t>BITS </a:t>
            </a:r>
            <a:r>
              <a:rPr lang="en-US" dirty="0" err="1"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Relationship of DevOps practices to agile </a:t>
            </a:r>
            <a:r>
              <a:rPr lang="en-US" dirty="0" smtClean="0"/>
              <a:t>practices</a:t>
            </a:r>
          </a:p>
          <a:p>
            <a:r>
              <a:rPr lang="en-US" dirty="0"/>
              <a:t>DevOps Practices over </a:t>
            </a:r>
            <a:r>
              <a:rPr lang="en-US" dirty="0" smtClean="0"/>
              <a:t>Agile</a:t>
            </a:r>
          </a:p>
          <a:p>
            <a:r>
              <a:rPr lang="en-US" dirty="0"/>
              <a:t>Traditional, Agile and DevOps – A </a:t>
            </a:r>
            <a:r>
              <a:rPr lang="en-US" dirty="0" smtClean="0"/>
              <a:t>comparison</a:t>
            </a:r>
            <a:endParaRPr lang="en-US" dirty="0"/>
          </a:p>
          <a:p>
            <a:endParaRPr lang="en-US" dirty="0"/>
          </a:p>
          <a:p>
            <a:endParaRPr lang="en-US" dirty="0"/>
          </a:p>
        </p:txBody>
      </p:sp>
      <p:sp>
        <p:nvSpPr>
          <p:cNvPr id="4" name="Text Placeholder 3"/>
          <p:cNvSpPr>
            <a:spLocks noGrp="1"/>
          </p:cNvSpPr>
          <p:nvPr>
            <p:ph type="body" sz="quarter" idx="14"/>
          </p:nvPr>
        </p:nvSpPr>
        <p:spPr>
          <a:xfrm>
            <a:off x="329247" y="1143001"/>
            <a:ext cx="11196956" cy="395287"/>
          </a:xfrm>
        </p:spPr>
        <p:txBody>
          <a:bodyPr/>
          <a:lstStyle/>
          <a:p>
            <a:r>
              <a:rPr lang="en-IN" dirty="0"/>
              <a:t>DevOps and Agile</a:t>
            </a:r>
            <a:endParaRPr lang="en-US" dirty="0"/>
          </a:p>
        </p:txBody>
      </p:sp>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and Agile</a:t>
            </a:r>
            <a:endParaRPr lang="en-US" dirty="0"/>
          </a:p>
        </p:txBody>
      </p:sp>
      <p:sp>
        <p:nvSpPr>
          <p:cNvPr id="3" name="Text Placeholder 2"/>
          <p:cNvSpPr>
            <a:spLocks noGrp="1"/>
          </p:cNvSpPr>
          <p:nvPr>
            <p:ph type="body" sz="quarter" idx="13"/>
          </p:nvPr>
        </p:nvSpPr>
        <p:spPr/>
        <p:txBody>
          <a:bodyPr/>
          <a:lstStyle/>
          <a:p>
            <a:r>
              <a:rPr lang="en-US" dirty="0"/>
              <a:t>One of the characterizations of DevOps emphasizes the relationship of DevOps practices to agile practices</a:t>
            </a:r>
          </a:p>
          <a:p>
            <a:r>
              <a:rPr lang="en-US" dirty="0"/>
              <a:t>We will focus on what is added by DevOps</a:t>
            </a:r>
          </a:p>
          <a:p>
            <a:r>
              <a:rPr lang="en-US" dirty="0"/>
              <a:t>We interpret transition as </a:t>
            </a:r>
            <a:r>
              <a:rPr lang="en-US" dirty="0" smtClean="0"/>
              <a:t>deployment</a:t>
            </a:r>
            <a:endParaRPr lang="en-US" dirty="0"/>
          </a:p>
          <a:p>
            <a:endParaRPr lang="en-US" dirty="0"/>
          </a:p>
        </p:txBody>
      </p:sp>
      <p:sp>
        <p:nvSpPr>
          <p:cNvPr id="4" name="Text Placeholder 3"/>
          <p:cNvSpPr>
            <a:spLocks noGrp="1"/>
          </p:cNvSpPr>
          <p:nvPr>
            <p:ph type="body" sz="quarter" idx="14"/>
          </p:nvPr>
        </p:nvSpPr>
        <p:spPr/>
        <p:txBody>
          <a:bodyPr/>
          <a:lstStyle/>
          <a:p>
            <a:r>
              <a:rPr lang="en-US" dirty="0" smtClean="0"/>
              <a:t>Relationship of DevOps practices to agile practices</a:t>
            </a:r>
            <a:endParaRPr lang="en-US" dirty="0"/>
          </a:p>
        </p:txBody>
      </p:sp>
      <p:pic>
        <p:nvPicPr>
          <p:cNvPr id="5" name="Picture 4"/>
          <p:cNvPicPr>
            <a:picLocks noChangeAspect="1"/>
          </p:cNvPicPr>
          <p:nvPr/>
        </p:nvPicPr>
        <p:blipFill>
          <a:blip r:embed="rId2"/>
          <a:stretch>
            <a:fillRect/>
          </a:stretch>
        </p:blipFill>
        <p:spPr>
          <a:xfrm>
            <a:off x="2280238" y="3276600"/>
            <a:ext cx="7889421" cy="2710545"/>
          </a:xfrm>
          <a:prstGeom prst="rect">
            <a:avLst/>
          </a:prstGeom>
        </p:spPr>
      </p:pic>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and </a:t>
            </a:r>
            <a:r>
              <a:rPr lang="en-US" dirty="0" smtClean="0"/>
              <a:t>Agile Contd..</a:t>
            </a:r>
            <a:endParaRPr lang="en-US" dirty="0"/>
          </a:p>
        </p:txBody>
      </p:sp>
      <p:sp>
        <p:nvSpPr>
          <p:cNvPr id="3" name="Text Placeholder 2"/>
          <p:cNvSpPr>
            <a:spLocks noGrp="1"/>
          </p:cNvSpPr>
          <p:nvPr>
            <p:ph type="body" sz="quarter" idx="13"/>
          </p:nvPr>
        </p:nvSpPr>
        <p:spPr>
          <a:xfrm>
            <a:off x="857739" y="1600201"/>
            <a:ext cx="10160000" cy="4876799"/>
          </a:xfrm>
        </p:spPr>
        <p:txBody>
          <a:bodyPr>
            <a:normAutofit/>
          </a:bodyPr>
          <a:lstStyle/>
          <a:p>
            <a:r>
              <a:rPr lang="en-US" dirty="0"/>
              <a:t>DevOps practices impact all three phases</a:t>
            </a:r>
          </a:p>
          <a:p>
            <a:r>
              <a:rPr lang="en-US" dirty="0"/>
              <a:t>Inception phase : During the inception phase, release planning and initial requirements specification are done</a:t>
            </a:r>
          </a:p>
          <a:p>
            <a:pPr lvl="1"/>
            <a:r>
              <a:rPr lang="en-US" dirty="0"/>
              <a:t>Considerations of Ops will add some requirements for the developers</a:t>
            </a:r>
          </a:p>
          <a:p>
            <a:pPr lvl="1"/>
            <a:r>
              <a:rPr lang="en-US" dirty="0"/>
              <a:t>Release planning includes feature prioritization but it also includes coordination with operations personnel</a:t>
            </a:r>
          </a:p>
          <a:p>
            <a:r>
              <a:rPr lang="en-US" dirty="0"/>
              <a:t>Construction phase: During the construction phase, key elements of the DevOps practices are the management of the code branches,</a:t>
            </a:r>
          </a:p>
          <a:p>
            <a:pPr lvl="1"/>
            <a:r>
              <a:rPr lang="en-US" dirty="0"/>
              <a:t>the use of continuous integration </a:t>
            </a:r>
          </a:p>
          <a:p>
            <a:pPr lvl="1"/>
            <a:r>
              <a:rPr lang="en-US" dirty="0"/>
              <a:t>continuous deployment </a:t>
            </a:r>
          </a:p>
          <a:p>
            <a:pPr lvl="1"/>
            <a:r>
              <a:rPr lang="en-US" dirty="0"/>
              <a:t>incorporation of test cases for automated testing</a:t>
            </a:r>
          </a:p>
          <a:p>
            <a:r>
              <a:rPr lang="en-US" dirty="0"/>
              <a:t>Transition phase: In the transition phase, the solution is deployed and the development team is responsible for the deployment, monitoring the process of the deployment, deciding whether to roll back and when, and monitoring the execution after deployment</a:t>
            </a:r>
          </a:p>
          <a:p>
            <a:endParaRPr lang="en-US" dirty="0"/>
          </a:p>
        </p:txBody>
      </p:sp>
      <p:sp>
        <p:nvSpPr>
          <p:cNvPr id="4" name="Text Placeholder 3"/>
          <p:cNvSpPr>
            <a:spLocks noGrp="1"/>
          </p:cNvSpPr>
          <p:nvPr>
            <p:ph type="body" sz="quarter" idx="14"/>
          </p:nvPr>
        </p:nvSpPr>
        <p:spPr/>
        <p:txBody>
          <a:bodyPr/>
          <a:lstStyle/>
          <a:p>
            <a:r>
              <a:rPr lang="en-US" dirty="0" smtClean="0"/>
              <a:t>DevOps Practices over Agile</a:t>
            </a:r>
            <a:endParaRPr lang="en-US" dirty="0"/>
          </a:p>
        </p:txBody>
      </p:sp>
    </p:spTree>
    <p:extLst>
      <p:ext uri="{BB962C8B-B14F-4D97-AF65-F5344CB8AC3E}">
        <p14:creationId xmlns:p14="http://schemas.microsoft.com/office/powerpoint/2010/main" val="1897333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and Agile Contd..</a:t>
            </a:r>
          </a:p>
        </p:txBody>
      </p:sp>
      <p:sp>
        <p:nvSpPr>
          <p:cNvPr id="3" name="Text Placeholder 2"/>
          <p:cNvSpPr>
            <a:spLocks noGrp="1"/>
          </p:cNvSpPr>
          <p:nvPr>
            <p:ph type="body" sz="quarter" idx="13"/>
          </p:nvPr>
        </p:nvSpPr>
        <p:spPr/>
        <p:txBody>
          <a:bodyPr/>
          <a:lstStyle/>
          <a:p>
            <a:r>
              <a:rPr lang="en-US" dirty="0"/>
              <a:t>Agile breaks the wall between Business and Development team</a:t>
            </a:r>
          </a:p>
          <a:p>
            <a:r>
              <a:rPr lang="en-US" dirty="0"/>
              <a:t>DevOps breaks the wall between Development and Operations team</a:t>
            </a:r>
          </a:p>
          <a:p>
            <a:r>
              <a:rPr lang="en-US" dirty="0"/>
              <a:t>DevOps centers on the concept of sharing: sharing ideas, issues, processes, tools and goals</a:t>
            </a:r>
          </a:p>
          <a:p>
            <a:endParaRPr lang="en-US" dirty="0"/>
          </a:p>
        </p:txBody>
      </p:sp>
      <p:sp>
        <p:nvSpPr>
          <p:cNvPr id="4" name="Text Placeholder 3"/>
          <p:cNvSpPr>
            <a:spLocks noGrp="1"/>
          </p:cNvSpPr>
          <p:nvPr>
            <p:ph type="body" sz="quarter" idx="14"/>
          </p:nvPr>
        </p:nvSpPr>
        <p:spPr/>
        <p:txBody>
          <a:bodyPr/>
          <a:lstStyle/>
          <a:p>
            <a:r>
              <a:rPr lang="en-US" dirty="0"/>
              <a:t>Traditional, Agile and DevOps – A comparison</a:t>
            </a:r>
          </a:p>
        </p:txBody>
      </p:sp>
      <p:sp>
        <p:nvSpPr>
          <p:cNvPr id="6" name="Rectangle 5"/>
          <p:cNvSpPr/>
          <p:nvPr/>
        </p:nvSpPr>
        <p:spPr>
          <a:xfrm>
            <a:off x="1518896" y="3305210"/>
            <a:ext cx="19812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atin typeface="Helvetica" panose="020B0604020202020204" pitchFamily="34" charset="0"/>
                <a:cs typeface="Helvetica" panose="020B0604020202020204" pitchFamily="34" charset="0"/>
              </a:rPr>
              <a:t>Business</a:t>
            </a:r>
            <a:endParaRPr lang="en-US" dirty="0">
              <a:latin typeface="Helvetica" panose="020B0604020202020204" pitchFamily="34" charset="0"/>
              <a:cs typeface="Helvetica" panose="020B0604020202020204" pitchFamily="34" charset="0"/>
            </a:endParaRPr>
          </a:p>
        </p:txBody>
      </p:sp>
      <p:sp>
        <p:nvSpPr>
          <p:cNvPr id="7" name="Rectangle 6"/>
          <p:cNvSpPr/>
          <p:nvPr/>
        </p:nvSpPr>
        <p:spPr>
          <a:xfrm>
            <a:off x="3714832" y="2964657"/>
            <a:ext cx="215345" cy="1295400"/>
          </a:xfrm>
          <a:prstGeom prst="rect">
            <a:avLst/>
          </a:prstGeom>
          <a:blipFill>
            <a:blip r:embed="rId2"/>
            <a:tile tx="0" ty="0" sx="100000" sy="100000" flip="none" algn="tl"/>
          </a:blipFill>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10494" y="3187340"/>
            <a:ext cx="190986" cy="845343"/>
          </a:xfrm>
          <a:prstGeom prst="rect">
            <a:avLst/>
          </a:prstGeom>
          <a:blipFill>
            <a:blip r:embed="rId2"/>
            <a:tile tx="0" ty="0" sx="100000" sy="100000" flip="none" algn="tl"/>
          </a:blipFill>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1885" y="2964657"/>
            <a:ext cx="214185" cy="1295400"/>
          </a:xfrm>
          <a:prstGeom prst="rect">
            <a:avLst/>
          </a:prstGeom>
          <a:blipFill>
            <a:blip r:embed="rId2"/>
            <a:tile tx="0" ty="0" sx="100000" sy="100000" flip="none" algn="tl"/>
          </a:blipFill>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84768" y="3187339"/>
            <a:ext cx="150345" cy="845343"/>
          </a:xfrm>
          <a:prstGeom prst="rect">
            <a:avLst/>
          </a:prstGeom>
          <a:blipFill>
            <a:blip r:embed="rId2"/>
            <a:tile tx="0" ty="0" sx="100000" sy="100000" flip="none" algn="tl"/>
          </a:blipFill>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42817" y="3349228"/>
            <a:ext cx="932500" cy="5476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Design</a:t>
            </a:r>
          </a:p>
        </p:txBody>
      </p:sp>
      <p:sp>
        <p:nvSpPr>
          <p:cNvPr id="13" name="Rectangle 12"/>
          <p:cNvSpPr/>
          <p:nvPr/>
        </p:nvSpPr>
        <p:spPr>
          <a:xfrm>
            <a:off x="5120132" y="3336169"/>
            <a:ext cx="764636" cy="5476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Code</a:t>
            </a:r>
          </a:p>
        </p:txBody>
      </p:sp>
      <p:sp>
        <p:nvSpPr>
          <p:cNvPr id="14" name="Rectangle 13"/>
          <p:cNvSpPr/>
          <p:nvPr/>
        </p:nvSpPr>
        <p:spPr>
          <a:xfrm>
            <a:off x="6053765" y="3349228"/>
            <a:ext cx="764636" cy="5476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QA</a:t>
            </a:r>
          </a:p>
        </p:txBody>
      </p:sp>
      <p:sp>
        <p:nvSpPr>
          <p:cNvPr id="16" name="Rectangle 15"/>
          <p:cNvSpPr/>
          <p:nvPr/>
        </p:nvSpPr>
        <p:spPr>
          <a:xfrm>
            <a:off x="7466428" y="3305210"/>
            <a:ext cx="19812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Operations</a:t>
            </a:r>
          </a:p>
        </p:txBody>
      </p:sp>
      <p:sp>
        <p:nvSpPr>
          <p:cNvPr id="17" name="Right Arrow 16"/>
          <p:cNvSpPr/>
          <p:nvPr/>
        </p:nvSpPr>
        <p:spPr>
          <a:xfrm>
            <a:off x="609600" y="4408887"/>
            <a:ext cx="6858000" cy="922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Inception</a:t>
            </a:r>
            <a:r>
              <a:rPr lang="en-US" sz="1600" dirty="0" smtClean="0"/>
              <a:t> 	 	</a:t>
            </a:r>
            <a:r>
              <a:rPr lang="en-US" sz="1600" dirty="0" smtClean="0">
                <a:latin typeface="Helvetica" panose="020B0604020202020204" pitchFamily="34" charset="0"/>
                <a:cs typeface="Helvetica" panose="020B0604020202020204" pitchFamily="34" charset="0"/>
              </a:rPr>
              <a:t>Elaboration</a:t>
            </a:r>
            <a:r>
              <a:rPr lang="en-US" sz="1600" dirty="0" smtClean="0"/>
              <a:t> 	</a:t>
            </a:r>
            <a:r>
              <a:rPr lang="en-US" sz="1600" dirty="0">
                <a:latin typeface="Helvetica" panose="020B0604020202020204" pitchFamily="34" charset="0"/>
                <a:cs typeface="Helvetica" panose="020B0604020202020204" pitchFamily="34" charset="0"/>
              </a:rPr>
              <a:t>Construction</a:t>
            </a:r>
            <a:r>
              <a:rPr lang="en-US" sz="1600" dirty="0" smtClean="0"/>
              <a:t> 	</a:t>
            </a:r>
            <a:r>
              <a:rPr lang="en-US" sz="1600" dirty="0">
                <a:latin typeface="Helvetica" panose="020B0604020202020204" pitchFamily="34" charset="0"/>
                <a:cs typeface="Helvetica" panose="020B0604020202020204" pitchFamily="34" charset="0"/>
              </a:rPr>
              <a:t>Transition</a:t>
            </a:r>
          </a:p>
        </p:txBody>
      </p:sp>
      <p:sp>
        <p:nvSpPr>
          <p:cNvPr id="18" name="Right Arrow 17"/>
          <p:cNvSpPr/>
          <p:nvPr/>
        </p:nvSpPr>
        <p:spPr>
          <a:xfrm>
            <a:off x="2606113" y="5246572"/>
            <a:ext cx="6841515" cy="92296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Elaboration </a:t>
            </a:r>
            <a:r>
              <a:rPr lang="en-US" sz="1600" dirty="0" smtClean="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 Construction </a:t>
            </a:r>
            <a:r>
              <a:rPr lang="en-US" sz="1600" dirty="0" smtClean="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 Transition  </a:t>
            </a:r>
            <a:r>
              <a:rPr lang="en-US" sz="1600" dirty="0" smtClean="0">
                <a:latin typeface="Helvetica" panose="020B0604020202020204" pitchFamily="34" charset="0"/>
                <a:cs typeface="Helvetica" panose="020B0604020202020204" pitchFamily="34" charset="0"/>
              </a:rPr>
              <a:t>         Operations</a:t>
            </a:r>
            <a:endParaRPr lang="en-US" sz="1600" dirty="0">
              <a:latin typeface="Helvetica" panose="020B0604020202020204" pitchFamily="34" charset="0"/>
              <a:cs typeface="Helvetica" panose="020B0604020202020204" pitchFamily="34" charset="0"/>
            </a:endParaRPr>
          </a:p>
        </p:txBody>
      </p:sp>
      <p:sp>
        <p:nvSpPr>
          <p:cNvPr id="19" name="TextBox 18"/>
          <p:cNvSpPr txBox="1"/>
          <p:nvPr/>
        </p:nvSpPr>
        <p:spPr>
          <a:xfrm>
            <a:off x="9658432" y="3109352"/>
            <a:ext cx="2015856" cy="923330"/>
          </a:xfrm>
          <a:prstGeom prst="rect">
            <a:avLst/>
          </a:prstGeom>
          <a:noFill/>
        </p:spPr>
        <p:txBody>
          <a:bodyPr wrap="square" rtlCol="0">
            <a:spAutoFit/>
          </a:bodyPr>
          <a:lstStyle/>
          <a:p>
            <a:r>
              <a:rPr lang="en-US"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panose="020B0604020202020204" pitchFamily="34" charset="0"/>
                <a:cs typeface="Helvetica" panose="020B0604020202020204" pitchFamily="34" charset="0"/>
              </a:rPr>
              <a:t>Traditional wall Between Main Stakeholders</a:t>
            </a:r>
            <a:endPar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panose="020B0604020202020204" pitchFamily="34" charset="0"/>
              <a:cs typeface="Helvetica" panose="020B0604020202020204" pitchFamily="34" charset="0"/>
            </a:endParaRPr>
          </a:p>
        </p:txBody>
      </p:sp>
      <p:sp>
        <p:nvSpPr>
          <p:cNvPr id="21" name="TextBox 20"/>
          <p:cNvSpPr txBox="1"/>
          <p:nvPr/>
        </p:nvSpPr>
        <p:spPr>
          <a:xfrm>
            <a:off x="9658432" y="4547202"/>
            <a:ext cx="2015856" cy="646331"/>
          </a:xfrm>
          <a:prstGeom prst="rect">
            <a:avLst/>
          </a:prstGeom>
          <a:noFill/>
        </p:spPr>
        <p:txBody>
          <a:bodyPr wrap="square" rtlCol="0">
            <a:spAutoFit/>
            <a:scene3d>
              <a:camera prst="orthographicFront"/>
              <a:lightRig rig="threePt" dir="t"/>
            </a:scene3d>
            <a:sp3d extrusionH="57150">
              <a:bevelT w="38100" h="38100"/>
            </a:sp3d>
          </a:bodyPr>
          <a:lstStyle/>
          <a:p>
            <a:r>
              <a:rPr lang="en-US" dirty="0" smtClean="0">
                <a:ln w="0"/>
                <a:gradFill>
                  <a:gsLst>
                    <a:gs pos="21000">
                      <a:srgbClr val="53575C"/>
                    </a:gs>
                    <a:gs pos="88000">
                      <a:srgbClr val="C5C7CA"/>
                    </a:gs>
                  </a:gsLst>
                  <a:lin ang="5400000"/>
                </a:gradFill>
                <a:latin typeface="Helvetica" panose="020B0604020202020204" pitchFamily="34" charset="0"/>
                <a:cs typeface="Helvetica" panose="020B0604020202020204" pitchFamily="34" charset="0"/>
              </a:rPr>
              <a:t>Agile Development</a:t>
            </a:r>
            <a:endParaRPr lang="en-US" dirty="0">
              <a:ln w="0"/>
              <a:gradFill>
                <a:gsLst>
                  <a:gs pos="21000">
                    <a:srgbClr val="53575C"/>
                  </a:gs>
                  <a:gs pos="88000">
                    <a:srgbClr val="C5C7CA"/>
                  </a:gs>
                </a:gsLst>
                <a:lin ang="5400000"/>
              </a:gradFill>
              <a:latin typeface="Helvetica" panose="020B0604020202020204" pitchFamily="34" charset="0"/>
              <a:cs typeface="Helvetica" panose="020B0604020202020204" pitchFamily="34" charset="0"/>
            </a:endParaRPr>
          </a:p>
        </p:txBody>
      </p:sp>
      <p:sp>
        <p:nvSpPr>
          <p:cNvPr id="23" name="TextBox 22"/>
          <p:cNvSpPr txBox="1"/>
          <p:nvPr/>
        </p:nvSpPr>
        <p:spPr>
          <a:xfrm>
            <a:off x="9658432" y="5554541"/>
            <a:ext cx="2015856" cy="369332"/>
          </a:xfrm>
          <a:prstGeom prst="rect">
            <a:avLst/>
          </a:prstGeom>
          <a:noFill/>
        </p:spPr>
        <p:txBody>
          <a:bodyPr wrap="square" rtlCol="0">
            <a:spAutoFit/>
            <a:scene3d>
              <a:camera prst="orthographicFront"/>
              <a:lightRig rig="threePt" dir="t"/>
            </a:scene3d>
            <a:sp3d extrusionH="57150">
              <a:bevelT w="38100" h="38100"/>
            </a:sp3d>
          </a:bodyPr>
          <a:lstStyle/>
          <a:p>
            <a:r>
              <a:rPr lang="en-US" dirty="0" smtClean="0">
                <a:ln w="0"/>
                <a:solidFill>
                  <a:srgbClr val="00B050"/>
                </a:solidFill>
                <a:latin typeface="Helvetica" panose="020B0604020202020204" pitchFamily="34" charset="0"/>
                <a:cs typeface="Helvetica" panose="020B0604020202020204" pitchFamily="34" charset="0"/>
              </a:rPr>
              <a:t>DevOps</a:t>
            </a:r>
            <a:endParaRPr lang="en-US" dirty="0">
              <a:ln w="0"/>
              <a:solidFill>
                <a:srgbClr val="00B05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7907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42</TotalTime>
  <Words>257</Words>
  <Application>Microsoft Office PowerPoint</Application>
  <PresentationFormat>Widescreen</PresentationFormat>
  <Paragraphs>42</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Helvetica</vt:lpstr>
      <vt:lpstr>Helvetica Light</vt:lpstr>
      <vt:lpstr>Office Theme</vt:lpstr>
      <vt:lpstr>Introduction to DevOps</vt:lpstr>
      <vt:lpstr>Agenda</vt:lpstr>
      <vt:lpstr>DevOps and Agile</vt:lpstr>
      <vt:lpstr>DevOps and Agile Contd..</vt:lpstr>
      <vt:lpstr>DevOps and Agile Contd..</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Sonika Rathi</cp:lastModifiedBy>
  <cp:revision>5</cp:revision>
  <dcterms:created xsi:type="dcterms:W3CDTF">2019-03-25T17:18:44Z</dcterms:created>
  <dcterms:modified xsi:type="dcterms:W3CDTF">2019-03-28T07:58:27Z</dcterms:modified>
</cp:coreProperties>
</file>